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68" r:id="rId2"/>
    <p:sldId id="258" r:id="rId3"/>
    <p:sldId id="269" r:id="rId4"/>
    <p:sldId id="259" r:id="rId5"/>
    <p:sldId id="272" r:id="rId6"/>
    <p:sldId id="270" r:id="rId7"/>
    <p:sldId id="273" r:id="rId8"/>
    <p:sldId id="274" r:id="rId9"/>
    <p:sldId id="271" r:id="rId10"/>
    <p:sldId id="275" r:id="rId11"/>
    <p:sldId id="262" r:id="rId12"/>
    <p:sldId id="264" r:id="rId13"/>
    <p:sldId id="265" r:id="rId14"/>
    <p:sldId id="266" r:id="rId15"/>
    <p:sldId id="267" r:id="rId16"/>
    <p:sldId id="276" r:id="rId17"/>
    <p:sldId id="277" r:id="rId18"/>
    <p:sldId id="278"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3C6120-E32C-4064-820E-625101AEEEB5}">
          <p14:sldIdLst>
            <p14:sldId id="268"/>
            <p14:sldId id="258"/>
          </p14:sldIdLst>
        </p14:section>
        <p14:section name="Untitled Section" id="{62B7FDD6-11D4-471D-87C5-A9565A5BCDDE}">
          <p14:sldIdLst>
            <p14:sldId id="269"/>
            <p14:sldId id="259"/>
            <p14:sldId id="272"/>
            <p14:sldId id="270"/>
            <p14:sldId id="273"/>
            <p14:sldId id="274"/>
            <p14:sldId id="271"/>
            <p14:sldId id="275"/>
            <p14:sldId id="262"/>
            <p14:sldId id="264"/>
            <p14:sldId id="265"/>
            <p14:sldId id="266"/>
            <p14:sldId id="267"/>
            <p14:sldId id="276"/>
            <p14:sldId id="277"/>
            <p14:sldId id="278"/>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E64"/>
    <a:srgbClr val="71F3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0" autoAdjust="0"/>
    <p:restoredTop sz="94660"/>
  </p:normalViewPr>
  <p:slideViewPr>
    <p:cSldViewPr snapToGrid="0" showGuides="1">
      <p:cViewPr varScale="1">
        <p:scale>
          <a:sx n="94" d="100"/>
          <a:sy n="94" d="100"/>
        </p:scale>
        <p:origin x="91" y="250"/>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10/3/2024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10/3/2024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10/3/2024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10/3/2024</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10/3/2024</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10/3/2024</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7085" y="2830101"/>
            <a:ext cx="8686800" cy="1464906"/>
          </a:xfrm>
        </p:spPr>
        <p:txBody>
          <a:bodyPr/>
          <a:lstStyle/>
          <a:p>
            <a:r>
              <a:rPr lang="en-US" b="1" i="1" dirty="0"/>
              <a:t>Analytics Project..</a:t>
            </a:r>
          </a:p>
        </p:txBody>
      </p:sp>
      <p:sp>
        <p:nvSpPr>
          <p:cNvPr id="3" name="Subtitle 2"/>
          <p:cNvSpPr>
            <a:spLocks noGrp="1"/>
          </p:cNvSpPr>
          <p:nvPr>
            <p:ph type="subTitle" idx="1"/>
          </p:nvPr>
        </p:nvSpPr>
        <p:spPr>
          <a:xfrm>
            <a:off x="176253" y="4295007"/>
            <a:ext cx="8877631" cy="1207296"/>
          </a:xfrm>
        </p:spPr>
        <p:txBody>
          <a:bodyPr>
            <a:noAutofit/>
          </a:bodyPr>
          <a:lstStyle/>
          <a:p>
            <a:r>
              <a:rPr lang="en-US" b="1" dirty="0"/>
              <a:t>Hello everyone, I am Resham Shaw from DANLC WBBTI ANP-C8484 batch , Student ID: AF0439383 and my today’s Project is on the topic provided by my instructor Mrs. Khusbu Thakur Ma’am &amp; I am Thankful to Madam for giving me this opportunity to do this project successfully..</a:t>
            </a:r>
          </a:p>
          <a:p>
            <a:r>
              <a:rPr lang="en-US" b="1" dirty="0"/>
              <a:t>Let’s start with project’s topic and its content..</a:t>
            </a: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6521-6500-5096-92B7-22BF40F2E370}"/>
              </a:ext>
            </a:extLst>
          </p:cNvPr>
          <p:cNvSpPr>
            <a:spLocks noGrp="1"/>
          </p:cNvSpPr>
          <p:nvPr>
            <p:ph type="title"/>
          </p:nvPr>
        </p:nvSpPr>
        <p:spPr>
          <a:xfrm>
            <a:off x="529167" y="311833"/>
            <a:ext cx="5139267" cy="1188720"/>
          </a:xfrm>
        </p:spPr>
        <p:txBody>
          <a:bodyPr>
            <a:normAutofit/>
          </a:bodyPr>
          <a:lstStyle/>
          <a:p>
            <a:pPr marL="342900" indent="-342900">
              <a:buFont typeface="Arial" panose="020B0604020202020204" pitchFamily="34" charset="0"/>
              <a:buChar char="•"/>
            </a:pPr>
            <a:r>
              <a:rPr lang="en-US" sz="2000" b="1" dirty="0"/>
              <a:t>Nitin’s amount spent in June month on each item of categories with highest &amp; 2</a:t>
            </a:r>
            <a:r>
              <a:rPr lang="en-US" sz="2000" b="1" baseline="30000" dirty="0"/>
              <a:t>nd</a:t>
            </a:r>
            <a:r>
              <a:rPr lang="en-US" sz="2000" b="1" dirty="0"/>
              <a:t> highest expense amount in a pivot table.  </a:t>
            </a:r>
            <a:endParaRPr lang="en-IN" sz="2000" b="1" dirty="0"/>
          </a:p>
        </p:txBody>
      </p:sp>
      <p:pic>
        <p:nvPicPr>
          <p:cNvPr id="5" name="Content Placeholder 4">
            <a:extLst>
              <a:ext uri="{FF2B5EF4-FFF2-40B4-BE49-F238E27FC236}">
                <a16:creationId xmlns:a16="http://schemas.microsoft.com/office/drawing/2014/main" id="{1BB1EDD1-78BB-5EB9-30B2-28302947D8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5134" y="2053498"/>
            <a:ext cx="4203700" cy="3488782"/>
          </a:xfrm>
        </p:spPr>
      </p:pic>
      <p:sp>
        <p:nvSpPr>
          <p:cNvPr id="9" name="TextBox 8">
            <a:extLst>
              <a:ext uri="{FF2B5EF4-FFF2-40B4-BE49-F238E27FC236}">
                <a16:creationId xmlns:a16="http://schemas.microsoft.com/office/drawing/2014/main" id="{FFB936E7-F0E3-7034-641B-D4D9CD910733}"/>
              </a:ext>
            </a:extLst>
          </p:cNvPr>
          <p:cNvSpPr txBox="1"/>
          <p:nvPr/>
        </p:nvSpPr>
        <p:spPr>
          <a:xfrm>
            <a:off x="6002867" y="311833"/>
            <a:ext cx="6096000" cy="646331"/>
          </a:xfrm>
          <a:prstGeom prst="rect">
            <a:avLst/>
          </a:prstGeom>
          <a:noFill/>
        </p:spPr>
        <p:txBody>
          <a:bodyPr wrap="square">
            <a:spAutoFit/>
          </a:bodyPr>
          <a:lstStyle/>
          <a:p>
            <a:pPr marL="285750" indent="-285750">
              <a:buFont typeface="Arial" panose="020B0604020202020204" pitchFamily="34" charset="0"/>
              <a:buChar char="•"/>
            </a:pPr>
            <a:r>
              <a:rPr lang="en-US" sz="1800" dirty="0"/>
              <a:t> </a:t>
            </a:r>
            <a:r>
              <a:rPr lang="en-US" sz="1800" b="1" dirty="0">
                <a:solidFill>
                  <a:schemeClr val="accent1">
                    <a:lumMod val="75000"/>
                  </a:schemeClr>
                </a:solidFill>
              </a:rPr>
              <a:t>The visual representation  of data with data bars (Conditional formatting)..</a:t>
            </a:r>
            <a:endParaRPr lang="en-IN" b="1" dirty="0">
              <a:solidFill>
                <a:schemeClr val="accent1">
                  <a:lumMod val="75000"/>
                </a:schemeClr>
              </a:solidFill>
            </a:endParaRPr>
          </a:p>
        </p:txBody>
      </p:sp>
      <p:pic>
        <p:nvPicPr>
          <p:cNvPr id="4" name="Picture 3" descr="A screenshot of a graph&#10;&#10;Description automatically generated">
            <a:extLst>
              <a:ext uri="{FF2B5EF4-FFF2-40B4-BE49-F238E27FC236}">
                <a16:creationId xmlns:a16="http://schemas.microsoft.com/office/drawing/2014/main" id="{E9C5CCF7-13A1-212D-A844-03480DCB4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567" y="1134018"/>
            <a:ext cx="4637012" cy="5412149"/>
          </a:xfrm>
          <a:prstGeom prst="rect">
            <a:avLst/>
          </a:prstGeom>
        </p:spPr>
      </p:pic>
    </p:spTree>
    <p:extLst>
      <p:ext uri="{BB962C8B-B14F-4D97-AF65-F5344CB8AC3E}">
        <p14:creationId xmlns:p14="http://schemas.microsoft.com/office/powerpoint/2010/main" val="539075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 y="-2697480"/>
            <a:ext cx="11765280" cy="10104120"/>
          </a:xfrm>
        </p:spPr>
        <p:txBody>
          <a:bodyPr>
            <a:noAutofit/>
          </a:bodyPr>
          <a:lstStyle/>
          <a:p>
            <a:pPr marL="342900" indent="-342900">
              <a:buFont typeface="Arial" panose="020B0604020202020204" pitchFamily="34" charset="0"/>
              <a:buChar char="•"/>
            </a:pPr>
            <a:r>
              <a:rPr lang="en-US" sz="2400" b="1" dirty="0">
                <a:latin typeface="Verdana" panose="020B0604030504040204" pitchFamily="34" charset="0"/>
                <a:ea typeface="Verdana" panose="020B0604030504040204" pitchFamily="34" charset="0"/>
              </a:rPr>
              <a:t>The less essential category that Nitin may remove to increase his savings are:</a:t>
            </a:r>
            <a:br>
              <a:rPr lang="en-US" sz="2400" dirty="0">
                <a:latin typeface="Verdana" panose="020B0604030504040204" pitchFamily="34" charset="0"/>
                <a:ea typeface="Verdana" panose="020B0604030504040204" pitchFamily="34" charset="0"/>
              </a:rPr>
            </a:br>
            <a:r>
              <a:rPr lang="en-US" sz="1800" dirty="0"/>
              <a:t>To help Nitin increase his savings for a scooter, he should evaluate his monthly expenses and identify areas where he can cut back. Here's a breakdown of potential non-essential categories he might consider reducing:</a:t>
            </a:r>
            <a:br>
              <a:rPr lang="en-US" sz="1800" dirty="0"/>
            </a:br>
            <a:r>
              <a:rPr lang="en-US" sz="1800" b="1" dirty="0"/>
              <a:t>Online Food Orders</a:t>
            </a:r>
            <a:r>
              <a:rPr lang="en-US" sz="1800" dirty="0"/>
              <a:t>:</a:t>
            </a:r>
            <a:br>
              <a:rPr lang="en-US" sz="1800" dirty="0"/>
            </a:br>
            <a:r>
              <a:rPr lang="en-US" sz="1800" dirty="0"/>
              <a:t>Instead of ordering food online, Nitin could cook at home. This could save a significant amount since delivery fees and restaurant markups can add up quickly.</a:t>
            </a:r>
            <a:br>
              <a:rPr lang="en-US" sz="1800" dirty="0"/>
            </a:br>
            <a:r>
              <a:rPr lang="en-US" sz="1800" b="1" dirty="0"/>
              <a:t>Movies and Entertainment</a:t>
            </a:r>
            <a:r>
              <a:rPr lang="en-US" sz="1800" dirty="0"/>
              <a:t>:</a:t>
            </a:r>
            <a:br>
              <a:rPr lang="en-US" sz="1800" dirty="0"/>
            </a:br>
            <a:r>
              <a:rPr lang="en-US" sz="1800" dirty="0"/>
              <a:t>Nitin could limit his outings to movies or switch to more affordable forms of entertainment, like watching movies at home or using streaming services he already subscribes to.</a:t>
            </a:r>
            <a:br>
              <a:rPr lang="en-US" sz="1800" dirty="0"/>
            </a:br>
            <a:r>
              <a:rPr lang="en-US" sz="1800" b="1" dirty="0"/>
              <a:t>Chips and Fries</a:t>
            </a:r>
            <a:r>
              <a:rPr lang="en-US" sz="1800" dirty="0"/>
              <a:t>:</a:t>
            </a:r>
            <a:br>
              <a:rPr lang="en-US" sz="1800" dirty="0"/>
            </a:br>
            <a:r>
              <a:rPr lang="en-US" sz="1800" dirty="0"/>
              <a:t>Snacks like chips and fries are often high in cost and low in nutrition. He could opt for healthier and cheaper alternatives like fruits, nuts, or homemade snacks.</a:t>
            </a:r>
            <a:br>
              <a:rPr lang="en-US" sz="1800" dirty="0"/>
            </a:br>
            <a:r>
              <a:rPr lang="en-US" sz="1800" b="1" dirty="0"/>
              <a:t>Beverages</a:t>
            </a:r>
            <a:r>
              <a:rPr lang="en-US" sz="1800" dirty="0"/>
              <a:t>:</a:t>
            </a:r>
            <a:br>
              <a:rPr lang="en-US" sz="1800" dirty="0"/>
            </a:br>
            <a:r>
              <a:rPr lang="en-US" sz="1800" dirty="0"/>
              <a:t>If he frequently buys beverages like sodas or coffee, he could switch to making these at home or drinking water. This can lead to substantial savings over time.</a:t>
            </a:r>
            <a:br>
              <a:rPr lang="en-US" sz="1800" dirty="0"/>
            </a:br>
            <a:r>
              <a:rPr lang="en-US" sz="1800" b="1" dirty="0"/>
              <a:t>Bakery Items</a:t>
            </a:r>
            <a:r>
              <a:rPr lang="en-US" sz="1800" dirty="0"/>
              <a:t>:</a:t>
            </a:r>
            <a:br>
              <a:rPr lang="en-US" sz="1800" dirty="0"/>
            </a:br>
            <a:r>
              <a:rPr lang="en-US" sz="1800" dirty="0"/>
              <a:t>If he buys bread and pastries regularly, he might consider making his own bread or buying in bulk to save money.</a:t>
            </a:r>
            <a:br>
              <a:rPr lang="en-US" sz="1800" dirty="0"/>
            </a:br>
            <a:r>
              <a:rPr lang="en-US" sz="1800" b="1" dirty="0"/>
              <a:t>Suggested Budget Cuts</a:t>
            </a:r>
            <a:br>
              <a:rPr lang="en-US" sz="1800" b="1" dirty="0"/>
            </a:br>
            <a:r>
              <a:rPr lang="en-US" sz="1800" dirty="0"/>
              <a:t>Here’s a simplified approach Nitin could take:</a:t>
            </a:r>
            <a:br>
              <a:rPr lang="en-US" sz="1800" dirty="0"/>
            </a:br>
            <a:r>
              <a:rPr lang="en-US" sz="1800" b="1" dirty="0"/>
              <a:t>Online Food Orders</a:t>
            </a:r>
            <a:r>
              <a:rPr lang="en-US" sz="1800" dirty="0"/>
              <a:t>: Reduce frequency from multiple times a week to once a month.</a:t>
            </a:r>
            <a:br>
              <a:rPr lang="en-US" sz="1800" dirty="0"/>
            </a:br>
            <a:r>
              <a:rPr lang="en-US" sz="1800" b="1" dirty="0"/>
              <a:t>Movies</a:t>
            </a:r>
            <a:r>
              <a:rPr lang="en-US" sz="1800" dirty="0"/>
              <a:t>: Instead of going out, plan a movie night at home once a month.</a:t>
            </a:r>
            <a:br>
              <a:rPr lang="en-US" sz="1800" dirty="0"/>
            </a:br>
            <a:r>
              <a:rPr lang="en-US" sz="1800" b="1" dirty="0"/>
              <a:t>Snacks</a:t>
            </a:r>
            <a:r>
              <a:rPr lang="en-US" sz="1800" dirty="0"/>
              <a:t>: Cut down on buying chips and fries and replace them with healthier snacks.</a:t>
            </a:r>
            <a:br>
              <a:rPr lang="en-US" sz="1800" dirty="0"/>
            </a:br>
            <a:r>
              <a:rPr lang="en-US" sz="1800" b="1" dirty="0"/>
              <a:t>Beverages</a:t>
            </a:r>
            <a:r>
              <a:rPr lang="en-US" sz="1800" dirty="0"/>
              <a:t>: Limit spending on drinks by opting for homemade options.</a:t>
            </a:r>
            <a:br>
              <a:rPr lang="en-US" sz="1800" dirty="0"/>
            </a:br>
            <a:r>
              <a:rPr lang="en-US" sz="1800" b="1" dirty="0"/>
              <a:t>Bakery</a:t>
            </a:r>
            <a:r>
              <a:rPr lang="en-US" sz="1800" dirty="0"/>
              <a:t>: Purchase bulk bread or bake at home.</a:t>
            </a:r>
            <a:br>
              <a:rPr lang="en-US" sz="1800" dirty="0"/>
            </a:br>
            <a:br>
              <a:rPr lang="en-US" sz="1600" dirty="0">
                <a:latin typeface="Verdana" panose="020B0604030504040204" pitchFamily="34" charset="0"/>
                <a:ea typeface="Verdana" panose="020B0604030504040204" pitchFamily="34" charset="0"/>
              </a:rPr>
            </a:br>
            <a:br>
              <a:rPr lang="en-US" sz="2400" dirty="0">
                <a:latin typeface="Verdana" panose="020B0604030504040204" pitchFamily="34" charset="0"/>
                <a:ea typeface="Verdana" panose="020B0604030504040204" pitchFamily="34" charset="0"/>
              </a:rPr>
            </a:br>
            <a:endParaRPr lang="en-US" sz="2400" dirty="0"/>
          </a:p>
        </p:txBody>
      </p:sp>
      <p:sp>
        <p:nvSpPr>
          <p:cNvPr id="4" name="Content Placeholder 3">
            <a:extLst>
              <a:ext uri="{FF2B5EF4-FFF2-40B4-BE49-F238E27FC236}">
                <a16:creationId xmlns:a16="http://schemas.microsoft.com/office/drawing/2014/main" id="{6C66AF50-5D3B-8850-F2DA-3B954C20200A}"/>
              </a:ext>
            </a:extLst>
          </p:cNvPr>
          <p:cNvSpPr>
            <a:spLocks noGrp="1"/>
          </p:cNvSpPr>
          <p:nvPr>
            <p:ph idx="1"/>
          </p:nvPr>
        </p:nvSpPr>
        <p:spPr>
          <a:xfrm>
            <a:off x="15544800" y="5054601"/>
            <a:ext cx="483325" cy="482599"/>
          </a:xfrm>
        </p:spPr>
        <p:txBody>
          <a:bodyPr>
            <a:normAutofit/>
          </a:bodyPr>
          <a:lstStyle/>
          <a:p>
            <a:endParaRPr lang="en-IN" dirty="0"/>
          </a:p>
        </p:txBody>
      </p:sp>
    </p:spTree>
    <p:extLst>
      <p:ext uri="{BB962C8B-B14F-4D97-AF65-F5344CB8AC3E}">
        <p14:creationId xmlns:p14="http://schemas.microsoft.com/office/powerpoint/2010/main" val="2811700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3382"/>
            <a:ext cx="10058400" cy="1188720"/>
          </a:xfrm>
        </p:spPr>
        <p:txBody>
          <a:bodyPr>
            <a:normAutofit/>
          </a:bodyPr>
          <a:lstStyle/>
          <a:p>
            <a:pPr marL="457200" indent="-457200">
              <a:buFont typeface="Arial" panose="020B0604020202020204" pitchFamily="34" charset="0"/>
              <a:buChar char="•"/>
            </a:pPr>
            <a:r>
              <a:rPr lang="en-US" sz="3200" b="1" dirty="0"/>
              <a:t>Nitin’s 6 months overall expenses details..</a:t>
            </a:r>
          </a:p>
        </p:txBody>
      </p:sp>
      <p:pic>
        <p:nvPicPr>
          <p:cNvPr id="4" name="Picture 3" descr="A table with numbers and a list of items&#10;&#10;Description automatically generated">
            <a:extLst>
              <a:ext uri="{FF2B5EF4-FFF2-40B4-BE49-F238E27FC236}">
                <a16:creationId xmlns:a16="http://schemas.microsoft.com/office/drawing/2014/main" id="{C7B28BF9-EBFD-7F9A-F5F1-B2744D13D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853216"/>
            <a:ext cx="6692900" cy="5865083"/>
          </a:xfrm>
          <a:prstGeom prst="rect">
            <a:avLst/>
          </a:prstGeom>
        </p:spPr>
      </p:pic>
    </p:spTree>
    <p:extLst>
      <p:ext uri="{BB962C8B-B14F-4D97-AF65-F5344CB8AC3E}">
        <p14:creationId xmlns:p14="http://schemas.microsoft.com/office/powerpoint/2010/main" val="284082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DA601A-0A69-EC71-33C6-049A9FE1C8FE}"/>
              </a:ext>
            </a:extLst>
          </p:cNvPr>
          <p:cNvSpPr>
            <a:spLocks noGrp="1"/>
          </p:cNvSpPr>
          <p:nvPr>
            <p:ph type="title"/>
          </p:nvPr>
        </p:nvSpPr>
        <p:spPr>
          <a:xfrm>
            <a:off x="-42334" y="0"/>
            <a:ext cx="12200466" cy="764646"/>
          </a:xfrm>
        </p:spPr>
        <p:txBody>
          <a:bodyPr>
            <a:normAutofit fontScale="90000"/>
          </a:bodyPr>
          <a:lstStyle/>
          <a:p>
            <a:pPr marL="342900" indent="-342900" algn="just">
              <a:buFont typeface="Arial" panose="020B0604020202020204" pitchFamily="34" charset="0"/>
              <a:buChar char="•"/>
            </a:pPr>
            <a:r>
              <a:rPr lang="en-US" sz="2400" b="1" dirty="0"/>
              <a:t>Nitin’s month-wise trend of expenses during 6 months is shown in the Pivot table &amp; chart..</a:t>
            </a:r>
            <a:br>
              <a:rPr lang="en-US" sz="2400" b="1" dirty="0"/>
            </a:br>
            <a:r>
              <a:rPr lang="en-US" sz="2400" b="1" dirty="0"/>
              <a:t>The month Nitin spent the most is February in the duration of  6 months..</a:t>
            </a:r>
            <a:endParaRPr lang="en-IN" sz="2400" b="1" dirty="0"/>
          </a:p>
        </p:txBody>
      </p:sp>
      <p:pic>
        <p:nvPicPr>
          <p:cNvPr id="13" name="Content Placeholder 12" descr="A screenshot of a computer screen&#10;&#10;Description automatically generated">
            <a:extLst>
              <a:ext uri="{FF2B5EF4-FFF2-40B4-BE49-F238E27FC236}">
                <a16:creationId xmlns:a16="http://schemas.microsoft.com/office/drawing/2014/main" id="{1759DC8C-0D17-C74D-002B-8AF91D02BA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764647"/>
            <a:ext cx="2819591" cy="6093354"/>
          </a:xfrm>
        </p:spPr>
      </p:pic>
      <p:pic>
        <p:nvPicPr>
          <p:cNvPr id="15" name="Content Placeholder 14" descr="A graph with orange lines&#10;&#10;Description automatically generated">
            <a:extLst>
              <a:ext uri="{FF2B5EF4-FFF2-40B4-BE49-F238E27FC236}">
                <a16:creationId xmlns:a16="http://schemas.microsoft.com/office/drawing/2014/main" id="{C31DE638-F2F3-9F60-BA55-AC41D7B13D8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819592" y="764646"/>
            <a:ext cx="5791007" cy="4474103"/>
          </a:xfrm>
        </p:spPr>
      </p:pic>
      <p:pic>
        <p:nvPicPr>
          <p:cNvPr id="17" name="Picture 16" descr="A screenshot of a computer&#10;&#10;Description automatically generated">
            <a:extLst>
              <a:ext uri="{FF2B5EF4-FFF2-40B4-BE49-F238E27FC236}">
                <a16:creationId xmlns:a16="http://schemas.microsoft.com/office/drawing/2014/main" id="{BA8E3DE4-A2BE-DFFF-C248-92D3F87A1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599" y="764645"/>
            <a:ext cx="3581400" cy="2521479"/>
          </a:xfrm>
          <a:prstGeom prst="rect">
            <a:avLst/>
          </a:prstGeom>
        </p:spPr>
      </p:pic>
    </p:spTree>
    <p:extLst>
      <p:ext uri="{BB962C8B-B14F-4D97-AF65-F5344CB8AC3E}">
        <p14:creationId xmlns:p14="http://schemas.microsoft.com/office/powerpoint/2010/main" val="3891783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94" y="248709"/>
            <a:ext cx="4309593" cy="876299"/>
          </a:xfrm>
        </p:spPr>
        <p:txBody>
          <a:bodyPr>
            <a:noAutofit/>
          </a:bodyPr>
          <a:lstStyle/>
          <a:p>
            <a:pPr marL="342900" indent="-342900">
              <a:buFont typeface="Arial" panose="020B0604020202020204" pitchFamily="34" charset="0"/>
              <a:buChar char="•"/>
            </a:pPr>
            <a:r>
              <a:rPr lang="en-US" sz="2000" b="1" dirty="0"/>
              <a:t>Nitin’s category  wise expenses of the 6 months in pivot table..</a:t>
            </a:r>
            <a:br>
              <a:rPr lang="en-US" sz="2400" dirty="0"/>
            </a:br>
            <a:endParaRPr lang="en-US" sz="2400" dirty="0"/>
          </a:p>
        </p:txBody>
      </p:sp>
      <p:pic>
        <p:nvPicPr>
          <p:cNvPr id="8" name="Content Placeholder 7">
            <a:extLst>
              <a:ext uri="{FF2B5EF4-FFF2-40B4-BE49-F238E27FC236}">
                <a16:creationId xmlns:a16="http://schemas.microsoft.com/office/drawing/2014/main" id="{2CA8D433-0669-BC54-F5D1-BF22ECAF9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66775" y="1119186"/>
            <a:ext cx="3619500" cy="5662613"/>
          </a:xfrm>
        </p:spPr>
      </p:pic>
      <p:pic>
        <p:nvPicPr>
          <p:cNvPr id="10" name="Content Placeholder 9" descr="A screenshot of a menu&#10;&#10;Description automatically generated">
            <a:extLst>
              <a:ext uri="{FF2B5EF4-FFF2-40B4-BE49-F238E27FC236}">
                <a16:creationId xmlns:a16="http://schemas.microsoft.com/office/drawing/2014/main" id="{60A4DB1E-7344-2CD2-F350-427626B3E0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9599" y="1119186"/>
            <a:ext cx="4049302" cy="5662613"/>
          </a:xfrm>
        </p:spPr>
      </p:pic>
      <p:sp>
        <p:nvSpPr>
          <p:cNvPr id="12" name="TextBox 11">
            <a:extLst>
              <a:ext uri="{FF2B5EF4-FFF2-40B4-BE49-F238E27FC236}">
                <a16:creationId xmlns:a16="http://schemas.microsoft.com/office/drawing/2014/main" id="{9DD07211-087D-53E2-8487-E0D1EAED9A3B}"/>
              </a:ext>
            </a:extLst>
          </p:cNvPr>
          <p:cNvSpPr txBox="1"/>
          <p:nvPr/>
        </p:nvSpPr>
        <p:spPr>
          <a:xfrm>
            <a:off x="5892800" y="107422"/>
            <a:ext cx="6096000" cy="92333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1">
                    <a:lumMod val="75000"/>
                  </a:schemeClr>
                </a:solidFill>
              </a:rPr>
              <a:t>The visual representation of data bars to display categories with the highest &amp; lowest expense amount made by Nitin for the 6 months..</a:t>
            </a:r>
            <a:endParaRPr lang="en-IN" b="1" dirty="0">
              <a:solidFill>
                <a:schemeClr val="accent1">
                  <a:lumMod val="75000"/>
                </a:schemeClr>
              </a:solidFill>
            </a:endParaRPr>
          </a:p>
        </p:txBody>
      </p:sp>
    </p:spTree>
    <p:extLst>
      <p:ext uri="{BB962C8B-B14F-4D97-AF65-F5344CB8AC3E}">
        <p14:creationId xmlns:p14="http://schemas.microsoft.com/office/powerpoint/2010/main" val="2998938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180" y="28045"/>
            <a:ext cx="5537200" cy="1004889"/>
          </a:xfrm>
        </p:spPr>
        <p:txBody>
          <a:bodyPr>
            <a:normAutofit fontScale="90000"/>
          </a:bodyPr>
          <a:lstStyle/>
          <a:p>
            <a:pPr marL="342900" indent="-342900">
              <a:buFont typeface="Arial" panose="020B0604020202020204" pitchFamily="34" charset="0"/>
              <a:buChar char="•"/>
            </a:pPr>
            <a:r>
              <a:rPr lang="en-US" sz="2200" b="1" dirty="0"/>
              <a:t>Nitin’s month-wise expense of each category for 6 months in pivot table..</a:t>
            </a:r>
            <a:br>
              <a:rPr lang="en-US" sz="2400" dirty="0"/>
            </a:br>
            <a:endParaRPr lang="en-US" sz="2400" dirty="0"/>
          </a:p>
        </p:txBody>
      </p:sp>
      <p:pic>
        <p:nvPicPr>
          <p:cNvPr id="8" name="Content Placeholder 7" descr="A screenshot of a computer&#10;&#10;Description automatically generated">
            <a:extLst>
              <a:ext uri="{FF2B5EF4-FFF2-40B4-BE49-F238E27FC236}">
                <a16:creationId xmlns:a16="http://schemas.microsoft.com/office/drawing/2014/main" id="{1DD39DB4-7992-F9AF-C291-424593C4018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7837" y="799044"/>
            <a:ext cx="5021792" cy="6030912"/>
          </a:xfrm>
        </p:spPr>
      </p:pic>
      <p:sp>
        <p:nvSpPr>
          <p:cNvPr id="12" name="TextBox 11">
            <a:extLst>
              <a:ext uri="{FF2B5EF4-FFF2-40B4-BE49-F238E27FC236}">
                <a16:creationId xmlns:a16="http://schemas.microsoft.com/office/drawing/2014/main" id="{0D0AF7DA-1952-872F-1D1D-C09851B40FA2}"/>
              </a:ext>
            </a:extLst>
          </p:cNvPr>
          <p:cNvSpPr txBox="1"/>
          <p:nvPr/>
        </p:nvSpPr>
        <p:spPr>
          <a:xfrm>
            <a:off x="6391131" y="269502"/>
            <a:ext cx="5699269" cy="646331"/>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accent1">
                    <a:lumMod val="75000"/>
                  </a:schemeClr>
                </a:solidFill>
              </a:rPr>
              <a:t>The 2 categories with higher expenses made by Nitin for each of the 6 months are..</a:t>
            </a:r>
            <a:endParaRPr lang="en-IN" b="1" dirty="0">
              <a:solidFill>
                <a:schemeClr val="accent1">
                  <a:lumMod val="75000"/>
                </a:schemeClr>
              </a:solidFill>
            </a:endParaRPr>
          </a:p>
        </p:txBody>
      </p:sp>
      <p:pic>
        <p:nvPicPr>
          <p:cNvPr id="16" name="Content Placeholder 15" descr="A screenshot of a computer screen&#10;&#10;Description automatically generated">
            <a:extLst>
              <a:ext uri="{FF2B5EF4-FFF2-40B4-BE49-F238E27FC236}">
                <a16:creationId xmlns:a16="http://schemas.microsoft.com/office/drawing/2014/main" id="{FDAE4014-2A17-C409-774A-C0DE2808377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66467" y="1032934"/>
            <a:ext cx="4275665" cy="4478836"/>
          </a:xfrm>
        </p:spPr>
      </p:pic>
    </p:spTree>
    <p:extLst>
      <p:ext uri="{BB962C8B-B14F-4D97-AF65-F5344CB8AC3E}">
        <p14:creationId xmlns:p14="http://schemas.microsoft.com/office/powerpoint/2010/main" val="4080749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06D7B-4BB8-0305-F090-0882C9E1F6BE}"/>
              </a:ext>
            </a:extLst>
          </p:cNvPr>
          <p:cNvSpPr>
            <a:spLocks noGrp="1"/>
          </p:cNvSpPr>
          <p:nvPr>
            <p:ph type="title"/>
          </p:nvPr>
        </p:nvSpPr>
        <p:spPr>
          <a:xfrm>
            <a:off x="4233" y="965200"/>
            <a:ext cx="6091767" cy="646332"/>
          </a:xfrm>
        </p:spPr>
        <p:txBody>
          <a:bodyPr>
            <a:noAutofit/>
          </a:bodyPr>
          <a:lstStyle/>
          <a:p>
            <a:pPr marL="285750" indent="-285750">
              <a:buFont typeface="Arial" panose="020B0604020202020204" pitchFamily="34" charset="0"/>
              <a:buChar char="•"/>
            </a:pPr>
            <a:r>
              <a:rPr lang="en-US" sz="1800" b="1" dirty="0"/>
              <a:t>Nitin’s money spent in each month against different items of Entertainment, Food &amp; Shopping categories for 6 months in Pivot table..</a:t>
            </a:r>
            <a:endParaRPr lang="en-IN" sz="1800" b="1" dirty="0"/>
          </a:p>
        </p:txBody>
      </p:sp>
      <p:pic>
        <p:nvPicPr>
          <p:cNvPr id="6" name="Content Placeholder 5" descr="A screenshot of a computer&#10;&#10;Description automatically generated">
            <a:extLst>
              <a:ext uri="{FF2B5EF4-FFF2-40B4-BE49-F238E27FC236}">
                <a16:creationId xmlns:a16="http://schemas.microsoft.com/office/drawing/2014/main" id="{4DFB9C76-DCAB-9E8A-2FE7-08EB01333FE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58333" y="1769534"/>
            <a:ext cx="3699934" cy="4199466"/>
          </a:xfrm>
        </p:spPr>
      </p:pic>
      <p:pic>
        <p:nvPicPr>
          <p:cNvPr id="8" name="Content Placeholder 7" descr="A screenshot of a computer&#10;&#10;Description automatically generated">
            <a:extLst>
              <a:ext uri="{FF2B5EF4-FFF2-40B4-BE49-F238E27FC236}">
                <a16:creationId xmlns:a16="http://schemas.microsoft.com/office/drawing/2014/main" id="{861F7F80-D53D-B9F2-4532-092051EC74F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15667" y="1921933"/>
            <a:ext cx="4639733" cy="2201334"/>
          </a:xfrm>
        </p:spPr>
      </p:pic>
      <p:sp>
        <p:nvSpPr>
          <p:cNvPr id="10" name="TextBox 9">
            <a:extLst>
              <a:ext uri="{FF2B5EF4-FFF2-40B4-BE49-F238E27FC236}">
                <a16:creationId xmlns:a16="http://schemas.microsoft.com/office/drawing/2014/main" id="{C8385954-A2DE-C4F6-30B2-69CAE24CC6F1}"/>
              </a:ext>
            </a:extLst>
          </p:cNvPr>
          <p:cNvSpPr txBox="1"/>
          <p:nvPr/>
        </p:nvSpPr>
        <p:spPr>
          <a:xfrm>
            <a:off x="6502400" y="688202"/>
            <a:ext cx="5765800" cy="923330"/>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chemeClr val="accent1">
                    <a:lumMod val="75000"/>
                  </a:schemeClr>
                </a:solidFill>
              </a:rPr>
              <a:t>Total months that have the highest amount spent for movies &amp; dining out made by Nitin is in March in duration of 6 months.. </a:t>
            </a:r>
            <a:endParaRPr lang="en-IN" dirty="0">
              <a:solidFill>
                <a:schemeClr val="accent1">
                  <a:lumMod val="75000"/>
                </a:schemeClr>
              </a:solidFill>
            </a:endParaRPr>
          </a:p>
        </p:txBody>
      </p:sp>
    </p:spTree>
    <p:extLst>
      <p:ext uri="{BB962C8B-B14F-4D97-AF65-F5344CB8AC3E}">
        <p14:creationId xmlns:p14="http://schemas.microsoft.com/office/powerpoint/2010/main" val="2793205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2EBE-CE42-7789-BB40-DA804643C72F}"/>
              </a:ext>
            </a:extLst>
          </p:cNvPr>
          <p:cNvSpPr>
            <a:spLocks noGrp="1"/>
          </p:cNvSpPr>
          <p:nvPr>
            <p:ph type="title"/>
          </p:nvPr>
        </p:nvSpPr>
        <p:spPr>
          <a:xfrm>
            <a:off x="262467" y="-296334"/>
            <a:ext cx="11772900" cy="738293"/>
          </a:xfrm>
        </p:spPr>
        <p:txBody>
          <a:bodyPr>
            <a:noAutofit/>
          </a:bodyPr>
          <a:lstStyle/>
          <a:p>
            <a:pPr marL="342900" indent="-342900">
              <a:buFont typeface="Wingdings" panose="05000000000000000000" pitchFamily="2" charset="2"/>
              <a:buChar char="Ø"/>
            </a:pPr>
            <a:r>
              <a:rPr lang="en-US" sz="2400" b="1" dirty="0"/>
              <a:t>Analysis on the Nitin’s 6 months expenses on essential &amp; non-essential items..</a:t>
            </a:r>
            <a:endParaRPr lang="en-IN" sz="2400" b="1" dirty="0"/>
          </a:p>
        </p:txBody>
      </p:sp>
      <p:pic>
        <p:nvPicPr>
          <p:cNvPr id="6" name="Content Placeholder 5" descr="A graph with green bars&#10;&#10;Description automatically generated">
            <a:extLst>
              <a:ext uri="{FF2B5EF4-FFF2-40B4-BE49-F238E27FC236}">
                <a16:creationId xmlns:a16="http://schemas.microsoft.com/office/drawing/2014/main" id="{8FA4A0DA-DD9D-ABD3-C16C-455426065A2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6633" y="364066"/>
            <a:ext cx="6506634" cy="3435774"/>
          </a:xfrm>
        </p:spPr>
      </p:pic>
      <p:pic>
        <p:nvPicPr>
          <p:cNvPr id="8" name="Content Placeholder 7">
            <a:extLst>
              <a:ext uri="{FF2B5EF4-FFF2-40B4-BE49-F238E27FC236}">
                <a16:creationId xmlns:a16="http://schemas.microsoft.com/office/drawing/2014/main" id="{E75D1C29-36E0-9C67-AC91-E627C99BF99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64866" y="403013"/>
            <a:ext cx="5096933" cy="3396827"/>
          </a:xfrm>
        </p:spPr>
      </p:pic>
      <p:pic>
        <p:nvPicPr>
          <p:cNvPr id="10" name="Picture 9">
            <a:extLst>
              <a:ext uri="{FF2B5EF4-FFF2-40B4-BE49-F238E27FC236}">
                <a16:creationId xmlns:a16="http://schemas.microsoft.com/office/drawing/2014/main" id="{2D1858A0-0982-E017-E515-AF8D40CCA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33" y="3838787"/>
            <a:ext cx="4425949" cy="3005667"/>
          </a:xfrm>
          <a:prstGeom prst="rect">
            <a:avLst/>
          </a:prstGeom>
        </p:spPr>
      </p:pic>
      <p:pic>
        <p:nvPicPr>
          <p:cNvPr id="12" name="Picture 11" descr="A graph with different colored lines&#10;&#10;Description automatically generated">
            <a:extLst>
              <a:ext uri="{FF2B5EF4-FFF2-40B4-BE49-F238E27FC236}">
                <a16:creationId xmlns:a16="http://schemas.microsoft.com/office/drawing/2014/main" id="{25EE48E8-185A-80EE-BA1B-3B1ACF652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2425" y="3838787"/>
            <a:ext cx="7412942" cy="3005667"/>
          </a:xfrm>
          <a:prstGeom prst="rect">
            <a:avLst/>
          </a:prstGeom>
        </p:spPr>
      </p:pic>
    </p:spTree>
    <p:extLst>
      <p:ext uri="{BB962C8B-B14F-4D97-AF65-F5344CB8AC3E}">
        <p14:creationId xmlns:p14="http://schemas.microsoft.com/office/powerpoint/2010/main" val="336011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D2CD4-9804-E9C6-5EA4-B4D8D2CCD16A}"/>
              </a:ext>
            </a:extLst>
          </p:cNvPr>
          <p:cNvSpPr>
            <a:spLocks noGrp="1"/>
          </p:cNvSpPr>
          <p:nvPr>
            <p:ph type="title"/>
          </p:nvPr>
        </p:nvSpPr>
        <p:spPr/>
        <p:txBody>
          <a:bodyPr>
            <a:normAutofit/>
          </a:bodyPr>
          <a:lstStyle/>
          <a:p>
            <a:pPr marL="457200" indent="-457200">
              <a:buFont typeface="Wingdings" panose="05000000000000000000" pitchFamily="2" charset="2"/>
              <a:buChar char="Ø"/>
            </a:pPr>
            <a:r>
              <a:rPr lang="en-US" sz="3200" b="1" dirty="0"/>
              <a:t>Recommendations to Nitin how he can increase his savings by some methods like:</a:t>
            </a:r>
            <a:endParaRPr lang="en-IN" sz="3200" b="1" dirty="0"/>
          </a:p>
        </p:txBody>
      </p:sp>
      <p:sp>
        <p:nvSpPr>
          <p:cNvPr id="5" name="Content Placeholder 4">
            <a:extLst>
              <a:ext uri="{FF2B5EF4-FFF2-40B4-BE49-F238E27FC236}">
                <a16:creationId xmlns:a16="http://schemas.microsoft.com/office/drawing/2014/main" id="{D8EE8284-EE8C-97A2-B6EE-96D97E19052E}"/>
              </a:ext>
            </a:extLst>
          </p:cNvPr>
          <p:cNvSpPr>
            <a:spLocks noGrp="1"/>
          </p:cNvSpPr>
          <p:nvPr>
            <p:ph idx="1"/>
          </p:nvPr>
        </p:nvSpPr>
        <p:spPr/>
        <p:txBody>
          <a:bodyPr/>
          <a:lstStyle/>
          <a:p>
            <a:r>
              <a:rPr lang="en-US" b="1" i="1" dirty="0">
                <a:solidFill>
                  <a:srgbClr val="0070C0"/>
                </a:solidFill>
              </a:rPr>
              <a:t>1. Reduce Shopping experiences: Nitin spends an average of Rs 1,500 per month on shopping. He can reduce that by avoiding impulsive purchasing and buying only what is necessary.</a:t>
            </a:r>
          </a:p>
          <a:p>
            <a:r>
              <a:rPr lang="en-US" b="1" i="1" dirty="0">
                <a:solidFill>
                  <a:srgbClr val="0070C0"/>
                </a:solidFill>
              </a:rPr>
              <a:t>2. Control of miscellaneous expenses: Nitin’s miscellaneous expenses are high, averaging Rs 1200 per month. He can reduce that by avoiding impulsive purchases and tracking his expenses.</a:t>
            </a:r>
          </a:p>
          <a:p>
            <a:r>
              <a:rPr lang="en-US" b="1" i="1" dirty="0">
                <a:solidFill>
                  <a:srgbClr val="0070C0"/>
                </a:solidFill>
              </a:rPr>
              <a:t>3. Use the 50/10/20 rule: Allocate 50% of income towards necessary expenses, 10% towards discretionary spending, and 20% towards saving and debt repayment. </a:t>
            </a:r>
            <a:endParaRPr lang="en-IN" b="1" i="1" dirty="0">
              <a:solidFill>
                <a:srgbClr val="0070C0"/>
              </a:solidFill>
            </a:endParaRPr>
          </a:p>
        </p:txBody>
      </p:sp>
    </p:spTree>
    <p:extLst>
      <p:ext uri="{BB962C8B-B14F-4D97-AF65-F5344CB8AC3E}">
        <p14:creationId xmlns:p14="http://schemas.microsoft.com/office/powerpoint/2010/main" val="2852658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720871-361B-BEB1-9241-6293699672DC}"/>
              </a:ext>
            </a:extLst>
          </p:cNvPr>
          <p:cNvSpPr>
            <a:spLocks noGrp="1"/>
          </p:cNvSpPr>
          <p:nvPr>
            <p:ph type="ctrTitle"/>
          </p:nvPr>
        </p:nvSpPr>
        <p:spPr>
          <a:xfrm>
            <a:off x="1066800" y="3979333"/>
            <a:ext cx="8686800" cy="1731007"/>
          </a:xfrm>
        </p:spPr>
        <p:txBody>
          <a:bodyPr>
            <a:normAutofit/>
          </a:bodyPr>
          <a:lstStyle/>
          <a:p>
            <a:r>
              <a:rPr lang="en-US" sz="6000" b="1" i="1" dirty="0">
                <a:solidFill>
                  <a:schemeClr val="accent3"/>
                </a:solidFill>
              </a:rPr>
              <a:t>THANK  YOU!</a:t>
            </a:r>
            <a:endParaRPr lang="en-IN" sz="6000" b="1" i="1" dirty="0">
              <a:solidFill>
                <a:schemeClr val="accent3"/>
              </a:solidFill>
            </a:endParaRPr>
          </a:p>
        </p:txBody>
      </p:sp>
    </p:spTree>
    <p:extLst>
      <p:ext uri="{BB962C8B-B14F-4D97-AF65-F5344CB8AC3E}">
        <p14:creationId xmlns:p14="http://schemas.microsoft.com/office/powerpoint/2010/main" val="900841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82918"/>
            <a:ext cx="10058400" cy="1188720"/>
          </a:xfrm>
        </p:spPr>
        <p:txBody>
          <a:bodyPr>
            <a:normAutofit/>
          </a:bodyPr>
          <a:lstStyle/>
          <a:p>
            <a:pPr marL="457200" indent="-457200">
              <a:buFont typeface="Wingdings" panose="05000000000000000000" pitchFamily="2" charset="2"/>
              <a:buChar char="Ø"/>
            </a:pPr>
            <a:r>
              <a:rPr lang="en-US" sz="3200" b="1" dirty="0"/>
              <a:t>Problem Statement:</a:t>
            </a:r>
          </a:p>
        </p:txBody>
      </p:sp>
      <p:sp>
        <p:nvSpPr>
          <p:cNvPr id="3" name="Content Placeholder 2"/>
          <p:cNvSpPr>
            <a:spLocks noGrp="1"/>
          </p:cNvSpPr>
          <p:nvPr>
            <p:ph idx="1"/>
          </p:nvPr>
        </p:nvSpPr>
        <p:spPr/>
        <p:txBody>
          <a:bodyPr>
            <a:normAutofit/>
          </a:bodyPr>
          <a:lstStyle/>
          <a:p>
            <a:pPr marL="0" indent="0">
              <a:buNone/>
            </a:pPr>
            <a:r>
              <a:rPr lang="en-US" b="1" i="1" dirty="0">
                <a:solidFill>
                  <a:srgbClr val="0070C0"/>
                </a:solidFill>
              </a:rPr>
              <a:t>Nitin works as a Graphic Designer in a new company. He earns Rs 15,000/- per month. He is planning to buy a scooter for his daily commute to the office.</a:t>
            </a:r>
          </a:p>
          <a:p>
            <a:pPr marL="0" indent="0">
              <a:buNone/>
            </a:pPr>
            <a:r>
              <a:rPr lang="en-US" b="1" i="1" dirty="0">
                <a:solidFill>
                  <a:srgbClr val="0070C0"/>
                </a:solidFill>
              </a:rPr>
              <a:t>For the last couple of months , Nitin is not able to save at all for his scooter. His friend Ayush told him that he needed to figure out where most of the money goes and cut down that expense.</a:t>
            </a:r>
          </a:p>
          <a:p>
            <a:pPr marL="0" indent="0">
              <a:buNone/>
            </a:pPr>
            <a:r>
              <a:rPr lang="en-US" b="1" i="1" dirty="0">
                <a:solidFill>
                  <a:srgbClr val="0070C0"/>
                </a:solidFill>
              </a:rPr>
              <a:t>Help Nitin increase his savings by removing some unnecessary expenses.   </a:t>
            </a:r>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805F0-0775-910B-C23C-2C6669364EBA}"/>
              </a:ext>
            </a:extLst>
          </p:cNvPr>
          <p:cNvSpPr>
            <a:spLocks noGrp="1"/>
          </p:cNvSpPr>
          <p:nvPr>
            <p:ph type="title"/>
          </p:nvPr>
        </p:nvSpPr>
        <p:spPr/>
        <p:txBody>
          <a:bodyPr>
            <a:normAutofit/>
          </a:bodyPr>
          <a:lstStyle/>
          <a:p>
            <a:pPr marL="457200" indent="-457200">
              <a:buFont typeface="Arial" panose="020B0604020202020204" pitchFamily="34" charset="0"/>
              <a:buChar char="•"/>
            </a:pPr>
            <a:r>
              <a:rPr lang="en-US" sz="3200" b="1" dirty="0"/>
              <a:t>Nitin’s June month overall expenses details..</a:t>
            </a:r>
            <a:endParaRPr lang="en-IN" sz="3200" b="1" dirty="0"/>
          </a:p>
        </p:txBody>
      </p:sp>
      <p:pic>
        <p:nvPicPr>
          <p:cNvPr id="5" name="Content Placeholder 4" descr="A table with numbers and words&#10;&#10;Description automatically generated with medium confidence">
            <a:extLst>
              <a:ext uri="{FF2B5EF4-FFF2-40B4-BE49-F238E27FC236}">
                <a16:creationId xmlns:a16="http://schemas.microsoft.com/office/drawing/2014/main" id="{E89FF6F9-8256-1733-E6B2-A2F6DE867C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037" y="1904999"/>
            <a:ext cx="7466273" cy="4805901"/>
          </a:xfrm>
        </p:spPr>
      </p:pic>
    </p:spTree>
    <p:extLst>
      <p:ext uri="{BB962C8B-B14F-4D97-AF65-F5344CB8AC3E}">
        <p14:creationId xmlns:p14="http://schemas.microsoft.com/office/powerpoint/2010/main" val="3140856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6" y="-133939"/>
            <a:ext cx="10058400" cy="1188720"/>
          </a:xfrm>
        </p:spPr>
        <p:txBody>
          <a:bodyPr>
            <a:normAutofit/>
          </a:bodyPr>
          <a:lstStyle/>
          <a:p>
            <a:pPr marL="571500" indent="-571500">
              <a:buFont typeface="Arial" panose="020B0604020202020204" pitchFamily="34" charset="0"/>
              <a:buChar char="•"/>
            </a:pPr>
            <a:r>
              <a:rPr lang="en-US" sz="3200" b="1" dirty="0"/>
              <a:t>Nitin’s June month highest expense chart: </a:t>
            </a:r>
          </a:p>
        </p:txBody>
      </p:sp>
      <p:pic>
        <p:nvPicPr>
          <p:cNvPr id="7" name="Content Placeholder 6" descr="A graph of orange bars&#10;&#10;Description automatically generated">
            <a:extLst>
              <a:ext uri="{FF2B5EF4-FFF2-40B4-BE49-F238E27FC236}">
                <a16:creationId xmlns:a16="http://schemas.microsoft.com/office/drawing/2014/main" id="{2ADF5275-CCBC-9F42-433D-3980733C0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885" y="1404257"/>
            <a:ext cx="7619999" cy="4876800"/>
          </a:xfrm>
        </p:spPr>
      </p:pic>
      <p:pic>
        <p:nvPicPr>
          <p:cNvPr id="9" name="Picture 8" descr="A screenshot of a computer&#10;&#10;Description automatically generated">
            <a:extLst>
              <a:ext uri="{FF2B5EF4-FFF2-40B4-BE49-F238E27FC236}">
                <a16:creationId xmlns:a16="http://schemas.microsoft.com/office/drawing/2014/main" id="{7083833F-22A9-7065-8B44-3891A003C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885" y="1404257"/>
            <a:ext cx="4093027" cy="2547257"/>
          </a:xfrm>
          <a:prstGeom prst="rect">
            <a:avLst/>
          </a:prstGeom>
        </p:spPr>
      </p:pic>
    </p:spTree>
    <p:extLst>
      <p:ext uri="{BB962C8B-B14F-4D97-AF65-F5344CB8AC3E}">
        <p14:creationId xmlns:p14="http://schemas.microsoft.com/office/powerpoint/2010/main" val="1585734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4F18B-A0D7-571C-E7FC-44A9DF537485}"/>
              </a:ext>
            </a:extLst>
          </p:cNvPr>
          <p:cNvSpPr>
            <a:spLocks noGrp="1"/>
          </p:cNvSpPr>
          <p:nvPr>
            <p:ph type="title"/>
          </p:nvPr>
        </p:nvSpPr>
        <p:spPr>
          <a:xfrm>
            <a:off x="380999" y="491067"/>
            <a:ext cx="6290734" cy="985838"/>
          </a:xfrm>
        </p:spPr>
        <p:txBody>
          <a:bodyPr>
            <a:noAutofit/>
          </a:bodyPr>
          <a:lstStyle/>
          <a:p>
            <a:pPr marL="342900" indent="-342900">
              <a:buFont typeface="Arial" panose="020B0604020202020204" pitchFamily="34" charset="0"/>
              <a:buChar char="•"/>
            </a:pPr>
            <a:br>
              <a:rPr lang="en-US" sz="2000" b="1" dirty="0"/>
            </a:br>
            <a:r>
              <a:rPr lang="en-US" sz="2000" b="1" dirty="0"/>
              <a:t>The visual representation  of the amount spent against each category in June month in percentage of the total expense amount in the pie chart..</a:t>
            </a:r>
            <a:endParaRPr lang="en-IN" sz="2000" b="1" dirty="0"/>
          </a:p>
        </p:txBody>
      </p:sp>
      <p:sp>
        <p:nvSpPr>
          <p:cNvPr id="9" name="TextBox 8">
            <a:extLst>
              <a:ext uri="{FF2B5EF4-FFF2-40B4-BE49-F238E27FC236}">
                <a16:creationId xmlns:a16="http://schemas.microsoft.com/office/drawing/2014/main" id="{3B6ACC75-9321-269F-534B-069E280D2013}"/>
              </a:ext>
            </a:extLst>
          </p:cNvPr>
          <p:cNvSpPr txBox="1"/>
          <p:nvPr/>
        </p:nvSpPr>
        <p:spPr>
          <a:xfrm>
            <a:off x="8483600" y="296333"/>
            <a:ext cx="3903133" cy="1015663"/>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941E64"/>
                </a:solidFill>
              </a:rPr>
              <a:t>Nitin’s spent for each category in June month is shown in a pivot table..</a:t>
            </a:r>
            <a:endParaRPr lang="en-IN" sz="2000" dirty="0">
              <a:solidFill>
                <a:srgbClr val="941E64"/>
              </a:solidFill>
            </a:endParaRPr>
          </a:p>
        </p:txBody>
      </p:sp>
      <p:pic>
        <p:nvPicPr>
          <p:cNvPr id="8" name="Content Placeholder 7">
            <a:extLst>
              <a:ext uri="{FF2B5EF4-FFF2-40B4-BE49-F238E27FC236}">
                <a16:creationId xmlns:a16="http://schemas.microsoft.com/office/drawing/2014/main" id="{72BFCA41-90E2-055E-D28E-EF31501DA8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786" y="1798738"/>
            <a:ext cx="5706835" cy="3116162"/>
          </a:xfrm>
        </p:spPr>
      </p:pic>
      <p:pic>
        <p:nvPicPr>
          <p:cNvPr id="11" name="Picture 10">
            <a:extLst>
              <a:ext uri="{FF2B5EF4-FFF2-40B4-BE49-F238E27FC236}">
                <a16:creationId xmlns:a16="http://schemas.microsoft.com/office/drawing/2014/main" id="{76323B15-7A08-1ED4-2574-B3BF1A28D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0665" y="1649186"/>
            <a:ext cx="3265714" cy="2726871"/>
          </a:xfrm>
          <a:prstGeom prst="rect">
            <a:avLst/>
          </a:prstGeom>
        </p:spPr>
      </p:pic>
    </p:spTree>
    <p:extLst>
      <p:ext uri="{BB962C8B-B14F-4D97-AF65-F5344CB8AC3E}">
        <p14:creationId xmlns:p14="http://schemas.microsoft.com/office/powerpoint/2010/main" val="3441493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79E5-91AA-E103-7F2F-B891805DCE03}"/>
              </a:ext>
            </a:extLst>
          </p:cNvPr>
          <p:cNvSpPr>
            <a:spLocks noGrp="1"/>
          </p:cNvSpPr>
          <p:nvPr>
            <p:ph type="title"/>
          </p:nvPr>
        </p:nvSpPr>
        <p:spPr/>
        <p:txBody>
          <a:bodyPr>
            <a:normAutofit/>
          </a:bodyPr>
          <a:lstStyle/>
          <a:p>
            <a:pPr marL="457200" indent="-457200">
              <a:buFont typeface="Arial" panose="020B0604020202020204" pitchFamily="34" charset="0"/>
              <a:buChar char="•"/>
            </a:pPr>
            <a:r>
              <a:rPr lang="en-US" sz="3200" b="1" dirty="0"/>
              <a:t>Nitin’s total expense amount against Entertainment &amp; Shopping in June month:</a:t>
            </a:r>
            <a:endParaRPr lang="en-IN" sz="3200" b="1" dirty="0"/>
          </a:p>
        </p:txBody>
      </p:sp>
      <p:pic>
        <p:nvPicPr>
          <p:cNvPr id="5" name="Content Placeholder 4" descr="A screenshot of a graph&#10;&#10;Description automatically generated">
            <a:extLst>
              <a:ext uri="{FF2B5EF4-FFF2-40B4-BE49-F238E27FC236}">
                <a16:creationId xmlns:a16="http://schemas.microsoft.com/office/drawing/2014/main" id="{CE182861-BFD8-6B61-9335-4719E4B42C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955440"/>
            <a:ext cx="6760029" cy="4641303"/>
          </a:xfrm>
        </p:spPr>
      </p:pic>
      <p:pic>
        <p:nvPicPr>
          <p:cNvPr id="7" name="Picture 6" descr="A screenshot of a computer&#10;&#10;Description automatically generated">
            <a:extLst>
              <a:ext uri="{FF2B5EF4-FFF2-40B4-BE49-F238E27FC236}">
                <a16:creationId xmlns:a16="http://schemas.microsoft.com/office/drawing/2014/main" id="{4AEEC9A5-A174-99AD-158D-C9778FB67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829" y="1986286"/>
            <a:ext cx="3701142" cy="1876330"/>
          </a:xfrm>
          <a:prstGeom prst="rect">
            <a:avLst/>
          </a:prstGeom>
        </p:spPr>
      </p:pic>
    </p:spTree>
    <p:extLst>
      <p:ext uri="{BB962C8B-B14F-4D97-AF65-F5344CB8AC3E}">
        <p14:creationId xmlns:p14="http://schemas.microsoft.com/office/powerpoint/2010/main" val="1335096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4E0C-4E77-287E-3A10-D6A098B34091}"/>
              </a:ext>
            </a:extLst>
          </p:cNvPr>
          <p:cNvSpPr>
            <a:spLocks noGrp="1"/>
          </p:cNvSpPr>
          <p:nvPr>
            <p:ph type="title"/>
          </p:nvPr>
        </p:nvSpPr>
        <p:spPr>
          <a:xfrm>
            <a:off x="594360" y="161184"/>
            <a:ext cx="3740573" cy="1294553"/>
          </a:xfrm>
        </p:spPr>
        <p:txBody>
          <a:bodyPr>
            <a:noAutofit/>
          </a:bodyPr>
          <a:lstStyle/>
          <a:p>
            <a:pPr marL="342900" indent="-342900">
              <a:buFont typeface="Arial" panose="020B0604020202020204" pitchFamily="34" charset="0"/>
              <a:buChar char="•"/>
            </a:pPr>
            <a:r>
              <a:rPr lang="en-US" sz="2400" b="1" dirty="0"/>
              <a:t>Nitin’s spent in June month on different items  of each category in pivot table.</a:t>
            </a:r>
            <a:endParaRPr lang="en-IN" sz="2400" b="1" dirty="0"/>
          </a:p>
        </p:txBody>
      </p:sp>
      <p:pic>
        <p:nvPicPr>
          <p:cNvPr id="5" name="Content Placeholder 4" descr="A list of food items&#10;&#10;Description automatically generated">
            <a:extLst>
              <a:ext uri="{FF2B5EF4-FFF2-40B4-BE49-F238E27FC236}">
                <a16:creationId xmlns:a16="http://schemas.microsoft.com/office/drawing/2014/main" id="{C135E1C8-1075-E665-40C1-ACAE911513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360" y="1646238"/>
            <a:ext cx="3825240" cy="5211762"/>
          </a:xfrm>
        </p:spPr>
      </p:pic>
      <p:pic>
        <p:nvPicPr>
          <p:cNvPr id="7" name="Picture 6" descr="A screenshot of a computer screen&#10;&#10;Description automatically generated">
            <a:extLst>
              <a:ext uri="{FF2B5EF4-FFF2-40B4-BE49-F238E27FC236}">
                <a16:creationId xmlns:a16="http://schemas.microsoft.com/office/drawing/2014/main" id="{08FBEFFE-164F-9E89-6550-8A7D3B08B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240" y="1455738"/>
            <a:ext cx="7287260" cy="5402262"/>
          </a:xfrm>
          <a:prstGeom prst="rect">
            <a:avLst/>
          </a:prstGeom>
        </p:spPr>
      </p:pic>
      <p:sp>
        <p:nvSpPr>
          <p:cNvPr id="9" name="TextBox 8">
            <a:extLst>
              <a:ext uri="{FF2B5EF4-FFF2-40B4-BE49-F238E27FC236}">
                <a16:creationId xmlns:a16="http://schemas.microsoft.com/office/drawing/2014/main" id="{4EE0B8D9-202A-0E17-09ED-C49A5A80F0D5}"/>
              </a:ext>
            </a:extLst>
          </p:cNvPr>
          <p:cNvSpPr txBox="1"/>
          <p:nvPr/>
        </p:nvSpPr>
        <p:spPr>
          <a:xfrm>
            <a:off x="5384802" y="0"/>
            <a:ext cx="6096000" cy="1323439"/>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accent1">
                    <a:lumMod val="75000"/>
                  </a:schemeClr>
                </a:solidFill>
              </a:rPr>
              <a:t>The visual representation of Nitin’s amount in June month spent on different items of Entertainment &amp; Tickets &amp; bills category in the column chart..</a:t>
            </a:r>
            <a:endParaRPr lang="en-IN" sz="2000" b="1" dirty="0">
              <a:solidFill>
                <a:schemeClr val="accent1">
                  <a:lumMod val="75000"/>
                </a:schemeClr>
              </a:solidFill>
            </a:endParaRPr>
          </a:p>
        </p:txBody>
      </p:sp>
    </p:spTree>
    <p:extLst>
      <p:ext uri="{BB962C8B-B14F-4D97-AF65-F5344CB8AC3E}">
        <p14:creationId xmlns:p14="http://schemas.microsoft.com/office/powerpoint/2010/main" val="1533385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D66D-2211-1101-07B6-7B5C49A81E49}"/>
              </a:ext>
            </a:extLst>
          </p:cNvPr>
          <p:cNvSpPr>
            <a:spLocks noGrp="1"/>
          </p:cNvSpPr>
          <p:nvPr>
            <p:ph type="title"/>
          </p:nvPr>
        </p:nvSpPr>
        <p:spPr>
          <a:xfrm>
            <a:off x="127000" y="-482600"/>
            <a:ext cx="11201400" cy="1188720"/>
          </a:xfrm>
        </p:spPr>
        <p:txBody>
          <a:bodyPr>
            <a:normAutofit/>
          </a:bodyPr>
          <a:lstStyle/>
          <a:p>
            <a:pPr marL="342900" indent="-342900">
              <a:buFont typeface="Arial" panose="020B0604020202020204" pitchFamily="34" charset="0"/>
              <a:buChar char="•"/>
            </a:pPr>
            <a:r>
              <a:rPr lang="en-US" sz="2000" b="1" dirty="0"/>
              <a:t>Nitin’s number of times money spent against different items of each category in June month given in a pivot table &amp; the filtered data that display data for Grocery &amp; Shopping items..</a:t>
            </a:r>
            <a:endParaRPr lang="en-IN" sz="2000" b="1" dirty="0"/>
          </a:p>
        </p:txBody>
      </p:sp>
      <p:pic>
        <p:nvPicPr>
          <p:cNvPr id="5" name="Content Placeholder 4" descr="A screenshot of a list of items&#10;&#10;Description automatically generated">
            <a:extLst>
              <a:ext uri="{FF2B5EF4-FFF2-40B4-BE49-F238E27FC236}">
                <a16:creationId xmlns:a16="http://schemas.microsoft.com/office/drawing/2014/main" id="{42DFE77B-1CDE-DCE8-84F4-06CC0EF0E0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5020"/>
            <a:ext cx="3886200" cy="6062980"/>
          </a:xfrm>
        </p:spPr>
      </p:pic>
      <p:pic>
        <p:nvPicPr>
          <p:cNvPr id="7" name="Picture 6" descr="A screenshot of a computer&#10;&#10;Description automatically generated">
            <a:extLst>
              <a:ext uri="{FF2B5EF4-FFF2-40B4-BE49-F238E27FC236}">
                <a16:creationId xmlns:a16="http://schemas.microsoft.com/office/drawing/2014/main" id="{AD7F5718-FE77-AF29-6302-82A28AEC1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883920"/>
            <a:ext cx="8305800" cy="5885180"/>
          </a:xfrm>
          <a:prstGeom prst="rect">
            <a:avLst/>
          </a:prstGeom>
        </p:spPr>
      </p:pic>
    </p:spTree>
    <p:extLst>
      <p:ext uri="{BB962C8B-B14F-4D97-AF65-F5344CB8AC3E}">
        <p14:creationId xmlns:p14="http://schemas.microsoft.com/office/powerpoint/2010/main" val="405098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CC6B-E838-C4F4-446F-980576FD0795}"/>
              </a:ext>
            </a:extLst>
          </p:cNvPr>
          <p:cNvSpPr>
            <a:spLocks noGrp="1"/>
          </p:cNvSpPr>
          <p:nvPr>
            <p:ph type="title"/>
          </p:nvPr>
        </p:nvSpPr>
        <p:spPr>
          <a:xfrm>
            <a:off x="555171" y="142724"/>
            <a:ext cx="10058400" cy="1284196"/>
          </a:xfrm>
        </p:spPr>
        <p:txBody>
          <a:bodyPr>
            <a:normAutofit/>
          </a:bodyPr>
          <a:lstStyle/>
          <a:p>
            <a:pPr marL="457200" indent="-457200">
              <a:buFont typeface="Arial" panose="020B0604020202020204" pitchFamily="34" charset="0"/>
              <a:buChar char="•"/>
            </a:pPr>
            <a:r>
              <a:rPr lang="en-US" sz="2800" b="1" dirty="0"/>
              <a:t>Number of times Nitin has ordered food online &amp; watched movie along with the amount spent for both of it in the month of June:</a:t>
            </a:r>
            <a:endParaRPr lang="en-IN" sz="2800" b="1" dirty="0"/>
          </a:p>
        </p:txBody>
      </p:sp>
      <p:pic>
        <p:nvPicPr>
          <p:cNvPr id="5" name="Content Placeholder 4">
            <a:extLst>
              <a:ext uri="{FF2B5EF4-FFF2-40B4-BE49-F238E27FC236}">
                <a16:creationId xmlns:a16="http://schemas.microsoft.com/office/drawing/2014/main" id="{F7646E18-B6A3-0E44-D7E2-BC38BC471A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171" y="1805773"/>
            <a:ext cx="6411686" cy="4486170"/>
          </a:xfrm>
        </p:spPr>
      </p:pic>
      <p:pic>
        <p:nvPicPr>
          <p:cNvPr id="9" name="Picture 8" descr="A screenshot of a computer&#10;&#10;Description automatically generated">
            <a:extLst>
              <a:ext uri="{FF2B5EF4-FFF2-40B4-BE49-F238E27FC236}">
                <a16:creationId xmlns:a16="http://schemas.microsoft.com/office/drawing/2014/main" id="{AA810B31-9862-28BA-28CD-5E96B06A0145}"/>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857" y="1805773"/>
            <a:ext cx="4506686" cy="2287256"/>
          </a:xfrm>
          <a:prstGeom prst="rect">
            <a:avLst/>
          </a:prstGeom>
        </p:spPr>
      </p:pic>
    </p:spTree>
    <p:extLst>
      <p:ext uri="{BB962C8B-B14F-4D97-AF65-F5344CB8AC3E}">
        <p14:creationId xmlns:p14="http://schemas.microsoft.com/office/powerpoint/2010/main" val="3997305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1664</TotalTime>
  <Words>953</Words>
  <Application>Microsoft Office PowerPoint</Application>
  <PresentationFormat>Widescreen</PresentationFormat>
  <Paragraphs>33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Cambria</vt:lpstr>
      <vt:lpstr>Verdana</vt:lpstr>
      <vt:lpstr>Wingdings</vt:lpstr>
      <vt:lpstr>Cherry Blossom 16x9</vt:lpstr>
      <vt:lpstr>Analytics Project..</vt:lpstr>
      <vt:lpstr>Problem Statement:</vt:lpstr>
      <vt:lpstr>Nitin’s June month overall expenses details..</vt:lpstr>
      <vt:lpstr>Nitin’s June month highest expense chart: </vt:lpstr>
      <vt:lpstr> The visual representation  of the amount spent against each category in June month in percentage of the total expense amount in the pie chart..</vt:lpstr>
      <vt:lpstr>Nitin’s total expense amount against Entertainment &amp; Shopping in June month:</vt:lpstr>
      <vt:lpstr>Nitin’s spent in June month on different items  of each category in pivot table.</vt:lpstr>
      <vt:lpstr>Nitin’s number of times money spent against different items of each category in June month given in a pivot table &amp; the filtered data that display data for Grocery &amp; Shopping items..</vt:lpstr>
      <vt:lpstr>Number of times Nitin has ordered food online &amp; watched movie along with the amount spent for both of it in the month of June:</vt:lpstr>
      <vt:lpstr>Nitin’s amount spent in June month on each item of categories with highest &amp; 2nd highest expense amount in a pivot table.  </vt:lpstr>
      <vt:lpstr>The less essential category that Nitin may remove to increase his savings are: To help Nitin increase his savings for a scooter, he should evaluate his monthly expenses and identify areas where he can cut back. Here's a breakdown of potential non-essential categories he might consider reducing: Online Food Orders: Instead of ordering food online, Nitin could cook at home. This could save a significant amount since delivery fees and restaurant markups can add up quickly. Movies and Entertainment: Nitin could limit his outings to movies or switch to more affordable forms of entertainment, like watching movies at home or using streaming services he already subscribes to. Chips and Fries: Snacks like chips and fries are often high in cost and low in nutrition. He could opt for healthier and cheaper alternatives like fruits, nuts, or homemade snacks. Beverages: If he frequently buys beverages like sodas or coffee, he could switch to making these at home or drinking water. This can lead to substantial savings over time. Bakery Items: If he buys bread and pastries regularly, he might consider making his own bread or buying in bulk to save money. Suggested Budget Cuts Here’s a simplified approach Nitin could take: Online Food Orders: Reduce frequency from multiple times a week to once a month. Movies: Instead of going out, plan a movie night at home once a month. Snacks: Cut down on buying chips and fries and replace them with healthier snacks. Beverages: Limit spending on drinks by opting for homemade options. Bakery: Purchase bulk bread or bake at home.   </vt:lpstr>
      <vt:lpstr>Nitin’s 6 months overall expenses details..</vt:lpstr>
      <vt:lpstr>Nitin’s month-wise trend of expenses during 6 months is shown in the Pivot table &amp; chart.. The month Nitin spent the most is February in the duration of  6 months..</vt:lpstr>
      <vt:lpstr>Nitin’s category  wise expenses of the 6 months in pivot table.. </vt:lpstr>
      <vt:lpstr>Nitin’s month-wise expense of each category for 6 months in pivot table.. </vt:lpstr>
      <vt:lpstr>Nitin’s money spent in each month against different items of Entertainment, Food &amp; Shopping categories for 6 months in Pivot table..</vt:lpstr>
      <vt:lpstr>Analysis on the Nitin’s 6 months expenses on essential &amp; non-essential items..</vt:lpstr>
      <vt:lpstr>Recommendations to Nitin how he can increase his savings by some methods like: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Resham Shaw</dc:creator>
  <cp:lastModifiedBy>Resham Shaw</cp:lastModifiedBy>
  <cp:revision>10</cp:revision>
  <dcterms:created xsi:type="dcterms:W3CDTF">2024-09-25T05:07:58Z</dcterms:created>
  <dcterms:modified xsi:type="dcterms:W3CDTF">2024-10-03T11:38:50Z</dcterms:modified>
</cp:coreProperties>
</file>